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67" r:id="rId5"/>
    <p:sldId id="260" r:id="rId6"/>
    <p:sldId id="261" r:id="rId7"/>
    <p:sldId id="262" r:id="rId8"/>
    <p:sldId id="274" r:id="rId9"/>
    <p:sldId id="263" r:id="rId10"/>
    <p:sldId id="265" r:id="rId11"/>
    <p:sldId id="268" r:id="rId12"/>
    <p:sldId id="269" r:id="rId13"/>
    <p:sldId id="270" r:id="rId14"/>
    <p:sldId id="271" r:id="rId15"/>
    <p:sldId id="273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ander Nazareth" initials="AN" lastIdx="1" clrIdx="0">
    <p:extLst>
      <p:ext uri="{19B8F6BF-5375-455C-9EA6-DF929625EA0E}">
        <p15:presenceInfo xmlns:p15="http://schemas.microsoft.com/office/powerpoint/2012/main" userId="Alexander Nazaret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E24E4E"/>
    <a:srgbClr val="66A831"/>
    <a:srgbClr val="24A05F"/>
    <a:srgbClr val="9995E4"/>
    <a:srgbClr val="05A3D1"/>
    <a:srgbClr val="E081DF"/>
    <a:srgbClr val="239B73"/>
    <a:srgbClr val="8BB7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544EA-2602-43CC-8C29-CC7295042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0FCE98-6C59-4B3F-874C-7D8DA9C761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32A3E-3D2A-45E4-A04B-BF1C9FFE4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F1B66-EE99-42E1-840A-35BAC12B7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E63AE-4E54-421D-AA70-FB5395B54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06449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B4C4D-3802-49C1-9156-C6865846A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B5073-F8D5-4491-857C-010659E66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1826D-ACFC-4CB6-8163-E55FF9DA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CE4E1-207A-473E-8509-5AC9D5F03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B4EB4-3C10-4332-A661-17DC982F2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021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9A352D-983F-4B1B-8D6D-D48FC7CFC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96A301-735D-4FD0-8D2A-3421A56E9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A7929-DA25-405F-808E-7157070E6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F87FB-6CB7-4B8B-BC34-360CCB3BF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D7328-6420-4F39-B94B-0ACF65EB2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7619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1520-24BC-4B9E-9873-4B29A4B42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0FD39-3515-494F-8D0C-287F18AFE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DE87CA-2F7B-4129-BC0F-DD3CB4602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6C956-5E3A-4DA2-B0DE-AF83A375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395E2-D8B9-4544-BD9D-5781B5BE6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0842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E9203-D899-49C2-8636-9CFC1EBDA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7B889-3BD2-4F85-9D43-29AC9A857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AE03F-7C91-4738-B02A-E16D89161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5CAA7-395A-4965-B92E-513A74C6C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A75ED-875A-4EEA-A8BC-B91C2247D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179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193BB-39D7-4F14-AFD8-C4EC538D1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767A5-1798-42ED-8672-887CF60A70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7E98EB-6D94-423B-918E-4F0010E66B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1C8B2F-7912-4BEB-93A2-8A0A3F1AB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80F8A-82B4-4A80-A935-B04309684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A712D9-CA40-4FB2-9929-1A4910C43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4403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F2EE1-A96F-4A2C-BA74-BB9F24098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26546-09BD-42BF-8832-9814081A8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CD4D3D-9BD8-4212-8D95-75AF5FD172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8C018-D3C2-4F46-B02A-9E8BD1D76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7FA9CB-3E98-49DA-821C-73FC16E17F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2755A9-8856-4C9D-B8E1-93A68D69C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B8357B-1F7D-4BFB-B381-674241C17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E5FF03-D126-4EE9-A607-1E954252B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7059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C5482-656F-4F3F-A88D-F73108875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563B02-8807-4403-A310-824B8DFD6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7FB864-ABD4-4BAC-9C65-84F30F3D0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9AF1D-6AEE-4FE1-AC4E-1DBCF3D5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3170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6ED3F9-47C2-4FCE-A373-38BCFD2C7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62BCEF-2586-462F-8BB7-A0A7853BA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7AFFA-C7AF-4C0F-9B94-F38C20782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2775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AB7F9-6C3B-4571-B755-668ADF3B3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D7EEE-20D9-4075-B264-1E967087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ADEA5D-5ABF-4BEB-BAF7-326C99492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CCAB60-C8BC-4B01-9598-F26794903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1B157B-10A3-43D1-9860-6799C165B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324125-94C2-4CFD-BD93-D3F0BBE9E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545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EA60C-5064-4797-8E2E-3D4101FA2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018F57-3826-4CC1-922B-A86A628515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50524-A744-4194-ABDC-C6B79BCD1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FC3F76-5CD7-44C1-8E7E-00971361F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A66B9-651D-4EF9-9BE7-1E540677A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88981-8682-4950-BED5-5E86789E0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9625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418C8D-7243-438B-83D3-BD307D7C4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DFA25-BDBA-46D2-A10B-1600815A8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A4806-2D74-4AEA-BE74-DFD8A94EF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8935E-3DFE-495A-BB55-BCB331375E20}" type="datetimeFigureOut">
              <a:rPr lang="en-CA" smtClean="0"/>
              <a:t>2020-06-30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A6BD2-DE62-4AE7-BD12-B11EF8EB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23580-CDAF-4BA5-B8E2-50A64C78C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E62D2-0F2F-412F-9205-3ACFC7440C2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755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5.png"/><Relationship Id="rId7" Type="http://schemas.openxmlformats.org/officeDocument/2006/relationships/slide" Target="slide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slide" Target="slide11.xml"/><Relationship Id="rId5" Type="http://schemas.openxmlformats.org/officeDocument/2006/relationships/slide" Target="slide15.xml"/><Relationship Id="rId10" Type="http://schemas.openxmlformats.org/officeDocument/2006/relationships/slide" Target="slide16.xml"/><Relationship Id="rId4" Type="http://schemas.openxmlformats.org/officeDocument/2006/relationships/slide" Target="slide10.xml"/><Relationship Id="rId9" Type="http://schemas.openxmlformats.org/officeDocument/2006/relationships/slide" Target="slide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6.png"/><Relationship Id="rId7" Type="http://schemas.openxmlformats.org/officeDocument/2006/relationships/slide" Target="slide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slide" Target="slide11.xml"/><Relationship Id="rId5" Type="http://schemas.openxmlformats.org/officeDocument/2006/relationships/slide" Target="slide15.xml"/><Relationship Id="rId10" Type="http://schemas.openxmlformats.org/officeDocument/2006/relationships/slide" Target="slide16.xml"/><Relationship Id="rId4" Type="http://schemas.openxmlformats.org/officeDocument/2006/relationships/slide" Target="slide10.xml"/><Relationship Id="rId9" Type="http://schemas.openxmlformats.org/officeDocument/2006/relationships/slide" Target="slide1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7.png"/><Relationship Id="rId7" Type="http://schemas.openxmlformats.org/officeDocument/2006/relationships/slide" Target="slide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slide" Target="slide11.xml"/><Relationship Id="rId5" Type="http://schemas.openxmlformats.org/officeDocument/2006/relationships/slide" Target="slide15.xml"/><Relationship Id="rId10" Type="http://schemas.openxmlformats.org/officeDocument/2006/relationships/slide" Target="slide16.xml"/><Relationship Id="rId4" Type="http://schemas.openxmlformats.org/officeDocument/2006/relationships/slide" Target="slide10.xml"/><Relationship Id="rId9" Type="http://schemas.openxmlformats.org/officeDocument/2006/relationships/slide" Target="slide1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8.png"/><Relationship Id="rId7" Type="http://schemas.openxmlformats.org/officeDocument/2006/relationships/slide" Target="slide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slide" Target="slide11.xml"/><Relationship Id="rId5" Type="http://schemas.openxmlformats.org/officeDocument/2006/relationships/slide" Target="slide15.xml"/><Relationship Id="rId10" Type="http://schemas.openxmlformats.org/officeDocument/2006/relationships/slide" Target="slide16.xml"/><Relationship Id="rId4" Type="http://schemas.openxmlformats.org/officeDocument/2006/relationships/slide" Target="slide10.xml"/><Relationship Id="rId9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9.png"/><Relationship Id="rId7" Type="http://schemas.openxmlformats.org/officeDocument/2006/relationships/slide" Target="slide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slide" Target="slide11.xml"/><Relationship Id="rId5" Type="http://schemas.openxmlformats.org/officeDocument/2006/relationships/slide" Target="slide15.xml"/><Relationship Id="rId10" Type="http://schemas.openxmlformats.org/officeDocument/2006/relationships/slide" Target="slide16.xml"/><Relationship Id="rId4" Type="http://schemas.openxmlformats.org/officeDocument/2006/relationships/slide" Target="slide10.xml"/><Relationship Id="rId9" Type="http://schemas.openxmlformats.org/officeDocument/2006/relationships/slide" Target="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10.png"/><Relationship Id="rId7" Type="http://schemas.openxmlformats.org/officeDocument/2006/relationships/slide" Target="slide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slide" Target="slide11.xml"/><Relationship Id="rId5" Type="http://schemas.openxmlformats.org/officeDocument/2006/relationships/slide" Target="slide15.xml"/><Relationship Id="rId10" Type="http://schemas.openxmlformats.org/officeDocument/2006/relationships/slide" Target="slide16.xml"/><Relationship Id="rId4" Type="http://schemas.openxmlformats.org/officeDocument/2006/relationships/slide" Target="slide10.xml"/><Relationship Id="rId9" Type="http://schemas.openxmlformats.org/officeDocument/2006/relationships/slide" Target="slide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11.png"/><Relationship Id="rId7" Type="http://schemas.openxmlformats.org/officeDocument/2006/relationships/slide" Target="slide1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slide" Target="slide11.xml"/><Relationship Id="rId5" Type="http://schemas.openxmlformats.org/officeDocument/2006/relationships/slide" Target="slide15.xml"/><Relationship Id="rId10" Type="http://schemas.openxmlformats.org/officeDocument/2006/relationships/slide" Target="slide16.xml"/><Relationship Id="rId4" Type="http://schemas.openxmlformats.org/officeDocument/2006/relationships/slide" Target="slide10.xml"/><Relationship Id="rId9" Type="http://schemas.openxmlformats.org/officeDocument/2006/relationships/slide" Target="slide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3.svg"/><Relationship Id="rId7" Type="http://schemas.openxmlformats.org/officeDocument/2006/relationships/slide" Target="slide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5" Type="http://schemas.openxmlformats.org/officeDocument/2006/relationships/slide" Target="slide8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3.svg"/><Relationship Id="rId7" Type="http://schemas.openxmlformats.org/officeDocument/2006/relationships/slide" Target="slide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5" Type="http://schemas.openxmlformats.org/officeDocument/2006/relationships/slide" Target="slide8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3.svg"/><Relationship Id="rId7" Type="http://schemas.openxmlformats.org/officeDocument/2006/relationships/slide" Target="slide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5" Type="http://schemas.openxmlformats.org/officeDocument/2006/relationships/slide" Target="slide8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3.svg"/><Relationship Id="rId7" Type="http://schemas.openxmlformats.org/officeDocument/2006/relationships/slide" Target="slide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5" Type="http://schemas.openxmlformats.org/officeDocument/2006/relationships/slide" Target="slide8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3.svg"/><Relationship Id="rId7" Type="http://schemas.openxmlformats.org/officeDocument/2006/relationships/slide" Target="slide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5" Type="http://schemas.openxmlformats.org/officeDocument/2006/relationships/slide" Target="slide8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3.svg"/><Relationship Id="rId7" Type="http://schemas.openxmlformats.org/officeDocument/2006/relationships/slide" Target="slide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5" Type="http://schemas.openxmlformats.org/officeDocument/2006/relationships/slide" Target="slide8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3.svg"/><Relationship Id="rId7" Type="http://schemas.openxmlformats.org/officeDocument/2006/relationships/slide" Target="slide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slide" Target="slide4.xml"/><Relationship Id="rId5" Type="http://schemas.openxmlformats.org/officeDocument/2006/relationships/slide" Target="slide8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70567-F791-424F-8DD7-3132BA1D28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Community Analysis: Graphs of Top 100 Words by Frequency from Prominent Twitter Users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56899F-4D9D-4121-9350-7E7E7BE112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Alex Nazareth</a:t>
            </a:r>
          </a:p>
          <a:p>
            <a:r>
              <a:rPr lang="en-CA" dirty="0"/>
              <a:t>Ryerson University</a:t>
            </a:r>
          </a:p>
        </p:txBody>
      </p:sp>
    </p:spTree>
    <p:extLst>
      <p:ext uri="{BB962C8B-B14F-4D97-AF65-F5344CB8AC3E}">
        <p14:creationId xmlns:p14="http://schemas.microsoft.com/office/powerpoint/2010/main" val="2529254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6" y="457200"/>
            <a:ext cx="3544467" cy="1600200"/>
          </a:xfrm>
        </p:spPr>
        <p:txBody>
          <a:bodyPr/>
          <a:lstStyle/>
          <a:p>
            <a:r>
              <a:rPr lang="en-CA" dirty="0"/>
              <a:t>@realDonaldTrump</a:t>
            </a:r>
            <a:br>
              <a:rPr lang="en-CA" dirty="0"/>
            </a:br>
            <a:r>
              <a:rPr lang="en-CA" dirty="0"/>
              <a:t>January 2020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601129-2C0D-4B46-A3D5-C4D1FF39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399"/>
            <a:ext cx="3630612" cy="4200525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Democrat scheming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Impeachment “witch hunt”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Soleimani assassination 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Policy stuff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Republican endorsements</a:t>
            </a:r>
            <a:endParaRPr lang="en-CA" dirty="0"/>
          </a:p>
          <a:p>
            <a:endParaRPr lang="en-CA" dirty="0"/>
          </a:p>
        </p:txBody>
      </p: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17A02DC-97DA-4663-9E35-446AAFDAE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5" y="279644"/>
            <a:ext cx="787818" cy="787818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0F71A423-108A-4BD5-8B18-893B078904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" t="8972" r="2226" b="8750"/>
          <a:stretch/>
        </p:blipFill>
        <p:spPr>
          <a:xfrm>
            <a:off x="4520384" y="362961"/>
            <a:ext cx="7200538" cy="613207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34452E8-7F96-4D8E-90B4-9DF50DDA7E52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Connector 16">
            <a:hlinkClick r:id="rId4" action="ppaction://hlinksldjump"/>
            <a:extLst>
              <a:ext uri="{FF2B5EF4-FFF2-40B4-BE49-F238E27FC236}">
                <a16:creationId xmlns:a16="http://schemas.microsoft.com/office/drawing/2014/main" id="{D9677672-A5C7-46C6-8672-E9B81B024DF6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5" action="ppaction://hlinksldjump"/>
            <a:extLst>
              <a:ext uri="{FF2B5EF4-FFF2-40B4-BE49-F238E27FC236}">
                <a16:creationId xmlns:a16="http://schemas.microsoft.com/office/drawing/2014/main" id="{9821EAFA-69E9-4219-8EB0-3C1B54519D5A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9" name="Flowchart: Connector 18">
            <a:hlinkClick r:id="rId6" action="ppaction://hlinksldjump"/>
            <a:extLst>
              <a:ext uri="{FF2B5EF4-FFF2-40B4-BE49-F238E27FC236}">
                <a16:creationId xmlns:a16="http://schemas.microsoft.com/office/drawing/2014/main" id="{2CFBA626-C267-4F80-A01D-F0FA53E6FA08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0" name="Flowchart: Connector 19">
            <a:hlinkClick r:id="rId7" action="ppaction://hlinksldjump"/>
            <a:extLst>
              <a:ext uri="{FF2B5EF4-FFF2-40B4-BE49-F238E27FC236}">
                <a16:creationId xmlns:a16="http://schemas.microsoft.com/office/drawing/2014/main" id="{C847F41C-719B-42C4-A097-FBCF915386B4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1" name="Flowchart: Connector 20">
            <a:hlinkClick r:id="rId8" action="ppaction://hlinksldjump"/>
            <a:extLst>
              <a:ext uri="{FF2B5EF4-FFF2-40B4-BE49-F238E27FC236}">
                <a16:creationId xmlns:a16="http://schemas.microsoft.com/office/drawing/2014/main" id="{1D37A57C-4FFE-4FCE-880F-C0E4E47BB105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2" name="Flowchart: Connector 21">
            <a:hlinkClick r:id="rId9" action="ppaction://hlinksldjump"/>
            <a:extLst>
              <a:ext uri="{FF2B5EF4-FFF2-40B4-BE49-F238E27FC236}">
                <a16:creationId xmlns:a16="http://schemas.microsoft.com/office/drawing/2014/main" id="{11E41D6A-224D-4228-9F59-3D53FBF33AD6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3" name="Flowchart: Connector 22">
            <a:hlinkClick r:id="rId10" action="ppaction://hlinksldjump"/>
            <a:extLst>
              <a:ext uri="{FF2B5EF4-FFF2-40B4-BE49-F238E27FC236}">
                <a16:creationId xmlns:a16="http://schemas.microsoft.com/office/drawing/2014/main" id="{E67EF775-122E-4192-9B17-A6C934CFE610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274097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6" y="457200"/>
            <a:ext cx="3544467" cy="1600200"/>
          </a:xfrm>
        </p:spPr>
        <p:txBody>
          <a:bodyPr/>
          <a:lstStyle/>
          <a:p>
            <a:r>
              <a:rPr lang="en-CA" dirty="0"/>
              <a:t>@realDonaldTrump</a:t>
            </a:r>
            <a:br>
              <a:rPr lang="en-CA" dirty="0"/>
            </a:br>
            <a:r>
              <a:rPr lang="en-CA" dirty="0"/>
              <a:t>February 2020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601129-2C0D-4B46-A3D5-C4D1FF39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399"/>
            <a:ext cx="3630612" cy="4200525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Democrat primaries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Impeachment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Republican endorsements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Primaries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Policy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COVID-19 under control</a:t>
            </a:r>
          </a:p>
        </p:txBody>
      </p: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0BB92BC-30AC-41B9-AAD1-991CF14AF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5" y="279644"/>
            <a:ext cx="787818" cy="787818"/>
          </a:xfrm>
          <a:prstGeom prst="rect">
            <a:avLst/>
          </a:prstGeom>
        </p:spPr>
      </p:pic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1E7A8978-AB34-43D7-8CE2-287DC2EF26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4" r="1764" b="8750"/>
          <a:stretch/>
        </p:blipFill>
        <p:spPr>
          <a:xfrm>
            <a:off x="4507075" y="419571"/>
            <a:ext cx="7157759" cy="601885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3A6DFB1-0E32-4F4D-B16C-35BBA53917D0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Connector 16">
            <a:hlinkClick r:id="rId4" action="ppaction://hlinksldjump"/>
            <a:extLst>
              <a:ext uri="{FF2B5EF4-FFF2-40B4-BE49-F238E27FC236}">
                <a16:creationId xmlns:a16="http://schemas.microsoft.com/office/drawing/2014/main" id="{17A98B81-0886-4CD8-A85A-EEC0D095D68A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5" action="ppaction://hlinksldjump"/>
            <a:extLst>
              <a:ext uri="{FF2B5EF4-FFF2-40B4-BE49-F238E27FC236}">
                <a16:creationId xmlns:a16="http://schemas.microsoft.com/office/drawing/2014/main" id="{C4B0D957-B7CC-4F78-B786-F9D159D33200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9" name="Flowchart: Connector 18">
            <a:hlinkClick r:id="rId6" action="ppaction://hlinksldjump"/>
            <a:extLst>
              <a:ext uri="{FF2B5EF4-FFF2-40B4-BE49-F238E27FC236}">
                <a16:creationId xmlns:a16="http://schemas.microsoft.com/office/drawing/2014/main" id="{1AC2E65B-DE6A-45EF-8EB2-8CB5F31C166F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0" name="Flowchart: Connector 19">
            <a:hlinkClick r:id="rId7" action="ppaction://hlinksldjump"/>
            <a:extLst>
              <a:ext uri="{FF2B5EF4-FFF2-40B4-BE49-F238E27FC236}">
                <a16:creationId xmlns:a16="http://schemas.microsoft.com/office/drawing/2014/main" id="{C0ACBC28-ECD0-43D5-98BC-AC191AA5B8DD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1" name="Flowchart: Connector 20">
            <a:hlinkClick r:id="rId8" action="ppaction://hlinksldjump"/>
            <a:extLst>
              <a:ext uri="{FF2B5EF4-FFF2-40B4-BE49-F238E27FC236}">
                <a16:creationId xmlns:a16="http://schemas.microsoft.com/office/drawing/2014/main" id="{64279099-BB65-4C25-99CF-36EB8D6E6C02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2" name="Flowchart: Connector 21">
            <a:hlinkClick r:id="rId9" action="ppaction://hlinksldjump"/>
            <a:extLst>
              <a:ext uri="{FF2B5EF4-FFF2-40B4-BE49-F238E27FC236}">
                <a16:creationId xmlns:a16="http://schemas.microsoft.com/office/drawing/2014/main" id="{F8253608-D23D-4F89-B48F-74504ABF1657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3" name="Flowchart: Connector 22">
            <a:hlinkClick r:id="rId10" action="ppaction://hlinksldjump"/>
            <a:extLst>
              <a:ext uri="{FF2B5EF4-FFF2-40B4-BE49-F238E27FC236}">
                <a16:creationId xmlns:a16="http://schemas.microsoft.com/office/drawing/2014/main" id="{6B7AB153-6362-4E31-891C-6A0758B5E623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369124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6" y="457200"/>
            <a:ext cx="3544467" cy="1600200"/>
          </a:xfrm>
        </p:spPr>
        <p:txBody>
          <a:bodyPr/>
          <a:lstStyle/>
          <a:p>
            <a:r>
              <a:rPr lang="en-CA" dirty="0"/>
              <a:t>@realDonaldTrump</a:t>
            </a:r>
            <a:br>
              <a:rPr lang="en-CA" dirty="0"/>
            </a:br>
            <a:r>
              <a:rPr lang="en-CA" dirty="0"/>
              <a:t>March 2020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601129-2C0D-4B46-A3D5-C4D1FF39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399"/>
            <a:ext cx="3630612" cy="4200525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Democrat primaries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Fake COVID-19 news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Fight against COVID-19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Republican primaries</a:t>
            </a:r>
            <a:endParaRPr lang="en-CA" dirty="0"/>
          </a:p>
        </p:txBody>
      </p: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0BB92BC-30AC-41B9-AAD1-991CF14AF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5" y="279644"/>
            <a:ext cx="787818" cy="787818"/>
          </a:xfrm>
          <a:prstGeom prst="rect">
            <a:avLst/>
          </a:prstGeom>
        </p:spPr>
      </p:pic>
      <p:pic>
        <p:nvPicPr>
          <p:cNvPr id="18" name="Picture 17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1C5EA086-3A6E-4D6D-BF19-A7578507E8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6" t="2785" r="1031" b="3150"/>
          <a:stretch/>
        </p:blipFill>
        <p:spPr>
          <a:xfrm>
            <a:off x="4752569" y="203479"/>
            <a:ext cx="6701190" cy="6451042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94790CA-96E9-4989-B849-397D931B7030}"/>
              </a:ext>
            </a:extLst>
          </p:cNvPr>
          <p:cNvCxnSpPr>
            <a:cxnSpLocks/>
            <a:endCxn id="26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Connector 19">
            <a:hlinkClick r:id="rId4" action="ppaction://hlinksldjump"/>
            <a:extLst>
              <a:ext uri="{FF2B5EF4-FFF2-40B4-BE49-F238E27FC236}">
                <a16:creationId xmlns:a16="http://schemas.microsoft.com/office/drawing/2014/main" id="{36286BCA-839F-4496-8DAD-A360615D77E5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21" name="Flowchart: Connector 20">
            <a:hlinkClick r:id="rId5" action="ppaction://hlinksldjump"/>
            <a:extLst>
              <a:ext uri="{FF2B5EF4-FFF2-40B4-BE49-F238E27FC236}">
                <a16:creationId xmlns:a16="http://schemas.microsoft.com/office/drawing/2014/main" id="{222A041C-0DE6-42FC-9E6E-BC0C5FA5C235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22" name="Flowchart: Connector 21">
            <a:hlinkClick r:id="rId6" action="ppaction://hlinksldjump"/>
            <a:extLst>
              <a:ext uri="{FF2B5EF4-FFF2-40B4-BE49-F238E27FC236}">
                <a16:creationId xmlns:a16="http://schemas.microsoft.com/office/drawing/2014/main" id="{7ECD73D4-3477-49CD-AAD2-08B0CA6A468D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3" name="Flowchart: Connector 22">
            <a:hlinkClick r:id="rId7" action="ppaction://hlinksldjump"/>
            <a:extLst>
              <a:ext uri="{FF2B5EF4-FFF2-40B4-BE49-F238E27FC236}">
                <a16:creationId xmlns:a16="http://schemas.microsoft.com/office/drawing/2014/main" id="{4686E2EC-78DD-4388-BA35-E1B3D88EE9FD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4" name="Flowchart: Connector 23">
            <a:hlinkClick r:id="rId8" action="ppaction://hlinksldjump"/>
            <a:extLst>
              <a:ext uri="{FF2B5EF4-FFF2-40B4-BE49-F238E27FC236}">
                <a16:creationId xmlns:a16="http://schemas.microsoft.com/office/drawing/2014/main" id="{1F7CEA7D-C75F-4E33-B02C-B3A5C49C97DB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5" name="Flowchart: Connector 24">
            <a:hlinkClick r:id="rId9" action="ppaction://hlinksldjump"/>
            <a:extLst>
              <a:ext uri="{FF2B5EF4-FFF2-40B4-BE49-F238E27FC236}">
                <a16:creationId xmlns:a16="http://schemas.microsoft.com/office/drawing/2014/main" id="{6E4E75CA-CBF9-423B-BC7F-9BE3043C3818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6" name="Flowchart: Connector 25">
            <a:hlinkClick r:id="rId10" action="ppaction://hlinksldjump"/>
            <a:extLst>
              <a:ext uri="{FF2B5EF4-FFF2-40B4-BE49-F238E27FC236}">
                <a16:creationId xmlns:a16="http://schemas.microsoft.com/office/drawing/2014/main" id="{FE56F3CE-A480-4F50-AE58-C86829F491B8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0969493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6" y="457200"/>
            <a:ext cx="3544467" cy="1600200"/>
          </a:xfrm>
        </p:spPr>
        <p:txBody>
          <a:bodyPr/>
          <a:lstStyle/>
          <a:p>
            <a:r>
              <a:rPr lang="en-CA" dirty="0"/>
              <a:t>@realDonaldTrump</a:t>
            </a:r>
            <a:br>
              <a:rPr lang="en-CA" dirty="0"/>
            </a:br>
            <a:r>
              <a:rPr lang="en-CA" dirty="0"/>
              <a:t>April 2020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601129-2C0D-4B46-A3D5-C4D1FF39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399"/>
            <a:ext cx="4407656" cy="4200525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Republican primaries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COVID-19 response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White house daily presser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Fake news (esp. about COVID-19)</a:t>
            </a:r>
          </a:p>
        </p:txBody>
      </p: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0BB92BC-30AC-41B9-AAD1-991CF14AF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5" y="279644"/>
            <a:ext cx="787818" cy="787818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F7E38C95-3A73-4B3B-8668-1AC9B2F572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5" b="5348"/>
          <a:stretch/>
        </p:blipFill>
        <p:spPr>
          <a:xfrm>
            <a:off x="4802124" y="279644"/>
            <a:ext cx="6858000" cy="612949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2DC9EE7-F26B-46C3-AF51-2B9BEFE9B226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Connector 16">
            <a:hlinkClick r:id="rId4" action="ppaction://hlinksldjump"/>
            <a:extLst>
              <a:ext uri="{FF2B5EF4-FFF2-40B4-BE49-F238E27FC236}">
                <a16:creationId xmlns:a16="http://schemas.microsoft.com/office/drawing/2014/main" id="{83E912CF-586E-49E7-A265-5C31AB87213F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5" action="ppaction://hlinksldjump"/>
            <a:extLst>
              <a:ext uri="{FF2B5EF4-FFF2-40B4-BE49-F238E27FC236}">
                <a16:creationId xmlns:a16="http://schemas.microsoft.com/office/drawing/2014/main" id="{536E94E1-1D40-4DE3-9BD3-4DAD974E35D2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9" name="Flowchart: Connector 18">
            <a:hlinkClick r:id="rId6" action="ppaction://hlinksldjump"/>
            <a:extLst>
              <a:ext uri="{FF2B5EF4-FFF2-40B4-BE49-F238E27FC236}">
                <a16:creationId xmlns:a16="http://schemas.microsoft.com/office/drawing/2014/main" id="{6C801DDE-5916-4FF3-AC22-8CACC00C2DA0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0" name="Flowchart: Connector 19">
            <a:hlinkClick r:id="rId7" action="ppaction://hlinksldjump"/>
            <a:extLst>
              <a:ext uri="{FF2B5EF4-FFF2-40B4-BE49-F238E27FC236}">
                <a16:creationId xmlns:a16="http://schemas.microsoft.com/office/drawing/2014/main" id="{DB9D746B-F565-4FFA-85C5-FDC1B2E3D1C1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1" name="Flowchart: Connector 20">
            <a:hlinkClick r:id="rId8" action="ppaction://hlinksldjump"/>
            <a:extLst>
              <a:ext uri="{FF2B5EF4-FFF2-40B4-BE49-F238E27FC236}">
                <a16:creationId xmlns:a16="http://schemas.microsoft.com/office/drawing/2014/main" id="{EE0EBC6D-811D-4270-9296-044DD620D6B0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2" name="Flowchart: Connector 21">
            <a:hlinkClick r:id="rId9" action="ppaction://hlinksldjump"/>
            <a:extLst>
              <a:ext uri="{FF2B5EF4-FFF2-40B4-BE49-F238E27FC236}">
                <a16:creationId xmlns:a16="http://schemas.microsoft.com/office/drawing/2014/main" id="{B28BA687-9CC0-4A1A-9832-D8FE42DE79E5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3" name="Flowchart: Connector 22">
            <a:hlinkClick r:id="rId10" action="ppaction://hlinksldjump"/>
            <a:extLst>
              <a:ext uri="{FF2B5EF4-FFF2-40B4-BE49-F238E27FC236}">
                <a16:creationId xmlns:a16="http://schemas.microsoft.com/office/drawing/2014/main" id="{BC102CBD-F709-4747-A65C-BF60A9E2436E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352490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6" y="457200"/>
            <a:ext cx="3544467" cy="1600200"/>
          </a:xfrm>
        </p:spPr>
        <p:txBody>
          <a:bodyPr/>
          <a:lstStyle/>
          <a:p>
            <a:r>
              <a:rPr lang="en-CA" dirty="0"/>
              <a:t>@realDonaldTrump</a:t>
            </a:r>
            <a:br>
              <a:rPr lang="en-CA" dirty="0"/>
            </a:br>
            <a:r>
              <a:rPr lang="en-CA" dirty="0"/>
              <a:t>May 2020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601129-2C0D-4B46-A3D5-C4D1FF39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76" y="2108676"/>
            <a:ext cx="4287952" cy="4520957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Policy (transit funding)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24A05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24A05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Republican primaries</a:t>
            </a:r>
          </a:p>
          <a:p>
            <a:pPr marL="80963" indent="-200025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9995E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Lavender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9995E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Fake news</a:t>
            </a:r>
          </a:p>
        </p:txBody>
      </p: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0BB92BC-30AC-41B9-AAD1-991CF14AF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5" y="279644"/>
            <a:ext cx="787818" cy="787818"/>
          </a:xfrm>
          <a:prstGeom prst="rect">
            <a:avLst/>
          </a:prstGeom>
        </p:spPr>
      </p:pic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158C0700-AE36-4490-973C-BDE8F681C2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7" r="931" b="5191"/>
          <a:stretch/>
        </p:blipFill>
        <p:spPr>
          <a:xfrm>
            <a:off x="5081807" y="330871"/>
            <a:ext cx="6821175" cy="619625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BBC3CE9-536A-424E-A048-9091829841D3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Connector 16">
            <a:hlinkClick r:id="rId4" action="ppaction://hlinksldjump"/>
            <a:extLst>
              <a:ext uri="{FF2B5EF4-FFF2-40B4-BE49-F238E27FC236}">
                <a16:creationId xmlns:a16="http://schemas.microsoft.com/office/drawing/2014/main" id="{88CFF869-D5B5-4D41-8448-91E738D16780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5" action="ppaction://hlinksldjump"/>
            <a:extLst>
              <a:ext uri="{FF2B5EF4-FFF2-40B4-BE49-F238E27FC236}">
                <a16:creationId xmlns:a16="http://schemas.microsoft.com/office/drawing/2014/main" id="{B77870B7-7AE4-4619-958C-69942D257C4D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9" name="Flowchart: Connector 18">
            <a:hlinkClick r:id="rId6" action="ppaction://hlinksldjump"/>
            <a:extLst>
              <a:ext uri="{FF2B5EF4-FFF2-40B4-BE49-F238E27FC236}">
                <a16:creationId xmlns:a16="http://schemas.microsoft.com/office/drawing/2014/main" id="{9ADD9162-DE53-4AB3-9CF5-D39CDDB673B0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0" name="Flowchart: Connector 19">
            <a:hlinkClick r:id="rId7" action="ppaction://hlinksldjump"/>
            <a:extLst>
              <a:ext uri="{FF2B5EF4-FFF2-40B4-BE49-F238E27FC236}">
                <a16:creationId xmlns:a16="http://schemas.microsoft.com/office/drawing/2014/main" id="{2176FF39-F99B-48DF-9603-3380E2D5C705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1" name="Flowchart: Connector 20">
            <a:hlinkClick r:id="rId8" action="ppaction://hlinksldjump"/>
            <a:extLst>
              <a:ext uri="{FF2B5EF4-FFF2-40B4-BE49-F238E27FC236}">
                <a16:creationId xmlns:a16="http://schemas.microsoft.com/office/drawing/2014/main" id="{59A31E28-CBF3-45B0-9756-07CB9DBE9CA5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2" name="Flowchart: Connector 21">
            <a:hlinkClick r:id="rId9" action="ppaction://hlinksldjump"/>
            <a:extLst>
              <a:ext uri="{FF2B5EF4-FFF2-40B4-BE49-F238E27FC236}">
                <a16:creationId xmlns:a16="http://schemas.microsoft.com/office/drawing/2014/main" id="{6226C137-3133-4360-9558-6A033789DEC3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3" name="Flowchart: Connector 22">
            <a:hlinkClick r:id="rId10" action="ppaction://hlinksldjump"/>
            <a:extLst>
              <a:ext uri="{FF2B5EF4-FFF2-40B4-BE49-F238E27FC236}">
                <a16:creationId xmlns:a16="http://schemas.microsoft.com/office/drawing/2014/main" id="{0F574002-8AF4-4CEE-B97A-A41EB0C28581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240558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6" y="457200"/>
            <a:ext cx="3544467" cy="1600200"/>
          </a:xfrm>
        </p:spPr>
        <p:txBody>
          <a:bodyPr/>
          <a:lstStyle/>
          <a:p>
            <a:r>
              <a:rPr lang="en-CA" dirty="0"/>
              <a:t>@realDonaldTrump</a:t>
            </a:r>
            <a:br>
              <a:rPr lang="en-CA" dirty="0"/>
            </a:br>
            <a:r>
              <a:rPr lang="en-CA" dirty="0"/>
              <a:t>June 2020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601129-2C0D-4B46-A3D5-C4D1FF39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76" y="2108676"/>
            <a:ext cx="4287952" cy="4520957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Fake news</a:t>
            </a: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Democrat stuff, protests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24A05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24A05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Republican endorsements</a:t>
            </a:r>
          </a:p>
          <a:p>
            <a:pPr marL="80963" indent="-200025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9995E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Lavender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9995E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Policy</a:t>
            </a:r>
          </a:p>
        </p:txBody>
      </p: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0BB92BC-30AC-41B9-AAD1-991CF14AF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5" y="279644"/>
            <a:ext cx="787818" cy="7878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7A46D87-99C6-434B-9254-FDDC5FF339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2" t="2611" b="2857"/>
          <a:stretch/>
        </p:blipFill>
        <p:spPr>
          <a:xfrm>
            <a:off x="4331078" y="113043"/>
            <a:ext cx="6879407" cy="663191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3C4EC7C-11FB-4E23-9C5E-E31EDA59A76F}"/>
              </a:ext>
            </a:extLst>
          </p:cNvPr>
          <p:cNvCxnSpPr>
            <a:cxnSpLocks/>
            <a:endCxn id="24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owchart: Connector 17">
            <a:hlinkClick r:id="rId4" action="ppaction://hlinksldjump"/>
            <a:extLst>
              <a:ext uri="{FF2B5EF4-FFF2-40B4-BE49-F238E27FC236}">
                <a16:creationId xmlns:a16="http://schemas.microsoft.com/office/drawing/2014/main" id="{01EE80BF-BEA8-4B61-8E1B-8D27DCD6A538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9" name="Flowchart: Connector 18">
            <a:hlinkClick r:id="rId5" action="ppaction://hlinksldjump"/>
            <a:extLst>
              <a:ext uri="{FF2B5EF4-FFF2-40B4-BE49-F238E27FC236}">
                <a16:creationId xmlns:a16="http://schemas.microsoft.com/office/drawing/2014/main" id="{CF2963AC-8FD5-4E8F-83C5-616ABE35C300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20" name="Flowchart: Connector 19">
            <a:hlinkClick r:id="rId6" action="ppaction://hlinksldjump"/>
            <a:extLst>
              <a:ext uri="{FF2B5EF4-FFF2-40B4-BE49-F238E27FC236}">
                <a16:creationId xmlns:a16="http://schemas.microsoft.com/office/drawing/2014/main" id="{FEFC8E95-FA10-47BE-B150-732918379838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1" name="Flowchart: Connector 20">
            <a:hlinkClick r:id="rId7" action="ppaction://hlinksldjump"/>
            <a:extLst>
              <a:ext uri="{FF2B5EF4-FFF2-40B4-BE49-F238E27FC236}">
                <a16:creationId xmlns:a16="http://schemas.microsoft.com/office/drawing/2014/main" id="{5375137C-3604-4C53-8AD4-B98E09E8E167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2" name="Flowchart: Connector 21">
            <a:hlinkClick r:id="rId8" action="ppaction://hlinksldjump"/>
            <a:extLst>
              <a:ext uri="{FF2B5EF4-FFF2-40B4-BE49-F238E27FC236}">
                <a16:creationId xmlns:a16="http://schemas.microsoft.com/office/drawing/2014/main" id="{FF0E2B60-8BAD-439C-98C4-B5B28A9E532D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3" name="Flowchart: Connector 22">
            <a:hlinkClick r:id="rId9" action="ppaction://hlinksldjump"/>
            <a:extLst>
              <a:ext uri="{FF2B5EF4-FFF2-40B4-BE49-F238E27FC236}">
                <a16:creationId xmlns:a16="http://schemas.microsoft.com/office/drawing/2014/main" id="{93A7F74E-6CCF-469B-9D20-6C7D0745BDB0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4" name="Flowchart: Connector 23">
            <a:hlinkClick r:id="rId10" action="ppaction://hlinksldjump"/>
            <a:extLst>
              <a:ext uri="{FF2B5EF4-FFF2-40B4-BE49-F238E27FC236}">
                <a16:creationId xmlns:a16="http://schemas.microsoft.com/office/drawing/2014/main" id="{FCE86301-E12A-4C0E-9338-3ADDD83C8D0C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943205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6" y="457200"/>
            <a:ext cx="3544467" cy="1600200"/>
          </a:xfrm>
        </p:spPr>
        <p:txBody>
          <a:bodyPr/>
          <a:lstStyle/>
          <a:p>
            <a:r>
              <a:rPr lang="en-CA" dirty="0"/>
              <a:t>@realDonaldTrump</a:t>
            </a:r>
            <a:br>
              <a:rPr lang="en-CA" dirty="0"/>
            </a:br>
            <a:r>
              <a:rPr lang="en-CA" dirty="0"/>
              <a:t>June YTD 2020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601129-2C0D-4B46-A3D5-C4D1FF39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2" y="2108675"/>
            <a:ext cx="4305107" cy="4520957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Republican endorsements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Democrat stuff (impeachment)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Fake news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Daily news conferences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Policy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Handling COVID-19</a:t>
            </a:r>
          </a:p>
        </p:txBody>
      </p: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B0BB92BC-30AC-41B9-AAD1-991CF14AFB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575" y="279644"/>
            <a:ext cx="787818" cy="787818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EECBD4D-1947-498D-9B21-0DF303C442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3" t="3330" r="2074" b="3330"/>
          <a:stretch/>
        </p:blipFill>
        <p:spPr>
          <a:xfrm>
            <a:off x="4791918" y="137950"/>
            <a:ext cx="6819264" cy="65821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0CBBB25-CFE7-4B4A-9B3C-63F1DCC633C5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Connector 16">
            <a:hlinkClick r:id="rId4" action="ppaction://hlinksldjump"/>
            <a:extLst>
              <a:ext uri="{FF2B5EF4-FFF2-40B4-BE49-F238E27FC236}">
                <a16:creationId xmlns:a16="http://schemas.microsoft.com/office/drawing/2014/main" id="{63777AED-32A2-4202-81E9-61465018DDD4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5" action="ppaction://hlinksldjump"/>
            <a:extLst>
              <a:ext uri="{FF2B5EF4-FFF2-40B4-BE49-F238E27FC236}">
                <a16:creationId xmlns:a16="http://schemas.microsoft.com/office/drawing/2014/main" id="{FC2715B7-1072-4041-86DA-A4D2E83F337C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9" name="Flowchart: Connector 18">
            <a:hlinkClick r:id="rId6" action="ppaction://hlinksldjump"/>
            <a:extLst>
              <a:ext uri="{FF2B5EF4-FFF2-40B4-BE49-F238E27FC236}">
                <a16:creationId xmlns:a16="http://schemas.microsoft.com/office/drawing/2014/main" id="{ACDE6F32-19C2-4279-B59D-D246DB8B5158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0" name="Flowchart: Connector 19">
            <a:hlinkClick r:id="rId7" action="ppaction://hlinksldjump"/>
            <a:extLst>
              <a:ext uri="{FF2B5EF4-FFF2-40B4-BE49-F238E27FC236}">
                <a16:creationId xmlns:a16="http://schemas.microsoft.com/office/drawing/2014/main" id="{BA4064F9-614E-4F65-A5C5-EDB9E4D52D17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1" name="Flowchart: Connector 20">
            <a:hlinkClick r:id="rId8" action="ppaction://hlinksldjump"/>
            <a:extLst>
              <a:ext uri="{FF2B5EF4-FFF2-40B4-BE49-F238E27FC236}">
                <a16:creationId xmlns:a16="http://schemas.microsoft.com/office/drawing/2014/main" id="{9A651961-6A42-4BDD-80A7-94464F6F56C7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2" name="Flowchart: Connector 21">
            <a:hlinkClick r:id="rId9" action="ppaction://hlinksldjump"/>
            <a:extLst>
              <a:ext uri="{FF2B5EF4-FFF2-40B4-BE49-F238E27FC236}">
                <a16:creationId xmlns:a16="http://schemas.microsoft.com/office/drawing/2014/main" id="{D6085FEA-814C-44E7-BEF9-F46FCAE77B4C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3" name="Flowchart: Connector 22">
            <a:hlinkClick r:id="rId10" action="ppaction://hlinksldjump"/>
            <a:extLst>
              <a:ext uri="{FF2B5EF4-FFF2-40B4-BE49-F238E27FC236}">
                <a16:creationId xmlns:a16="http://schemas.microsoft.com/office/drawing/2014/main" id="{24F84996-9DD4-46F4-9CC9-94AD0782E99A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480122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35C1E-06D4-4178-A81C-DC1D30DF1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Gephi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19128-2B19-49E8-BB92-597DCB867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515600" cy="4549539"/>
          </a:xfrm>
        </p:spPr>
        <p:txBody>
          <a:bodyPr>
            <a:normAutofit/>
          </a:bodyPr>
          <a:lstStyle/>
          <a:p>
            <a:r>
              <a:rPr lang="en-CA" b="1" dirty="0"/>
              <a:t>ForceAtlas2</a:t>
            </a:r>
            <a:r>
              <a:rPr lang="en-CA" dirty="0"/>
              <a:t> layout algorithm settings (run until it appears to settle)</a:t>
            </a:r>
          </a:p>
          <a:p>
            <a:pPr lvl="1"/>
            <a:r>
              <a:rPr lang="en-CA" i="1" dirty="0"/>
              <a:t>Scaling</a:t>
            </a:r>
            <a:r>
              <a:rPr lang="en-CA" dirty="0"/>
              <a:t> = 10 and </a:t>
            </a:r>
            <a:r>
              <a:rPr lang="en-CA" i="1" dirty="0"/>
              <a:t>Gravity</a:t>
            </a:r>
            <a:r>
              <a:rPr lang="en-CA" dirty="0"/>
              <a:t> = 20</a:t>
            </a:r>
          </a:p>
          <a:p>
            <a:pPr lvl="1"/>
            <a:r>
              <a:rPr lang="en-CA" i="1" dirty="0"/>
              <a:t>Dissuade Hubs </a:t>
            </a:r>
            <a:r>
              <a:rPr lang="en-CA" dirty="0"/>
              <a:t>= true</a:t>
            </a:r>
          </a:p>
          <a:p>
            <a:pPr lvl="1"/>
            <a:r>
              <a:rPr lang="en-CA" i="1" dirty="0" err="1"/>
              <a:t>LinLog</a:t>
            </a:r>
            <a:r>
              <a:rPr lang="en-CA" i="1" dirty="0"/>
              <a:t> mode </a:t>
            </a:r>
            <a:r>
              <a:rPr lang="en-CA" dirty="0"/>
              <a:t>= true</a:t>
            </a:r>
          </a:p>
          <a:p>
            <a:pPr lvl="1"/>
            <a:r>
              <a:rPr lang="en-CA" i="1" dirty="0"/>
              <a:t>Prevent Overlap </a:t>
            </a:r>
            <a:r>
              <a:rPr lang="en-CA" dirty="0"/>
              <a:t>= true (only briefly at the end for performance reasons)</a:t>
            </a:r>
          </a:p>
          <a:p>
            <a:pPr lvl="1"/>
            <a:r>
              <a:rPr lang="en-CA" dirty="0"/>
              <a:t>Remaining settings left as default</a:t>
            </a:r>
          </a:p>
          <a:p>
            <a:r>
              <a:rPr lang="en-CA" dirty="0"/>
              <a:t>Calculate modularity statistic and partition node colours</a:t>
            </a:r>
          </a:p>
          <a:p>
            <a:r>
              <a:rPr lang="en-CA" dirty="0"/>
              <a:t>Set node size based on degree</a:t>
            </a:r>
          </a:p>
          <a:p>
            <a:r>
              <a:rPr lang="en-CA" dirty="0"/>
              <a:t>Add node labels</a:t>
            </a:r>
          </a:p>
          <a:p>
            <a:r>
              <a:rPr lang="en-CA" dirty="0"/>
              <a:t>Run </a:t>
            </a:r>
            <a:r>
              <a:rPr lang="en-CA" b="1" dirty="0" err="1"/>
              <a:t>LabelAdjust</a:t>
            </a:r>
            <a:r>
              <a:rPr lang="en-CA" dirty="0"/>
              <a:t>, along with some manual visual tweaks</a:t>
            </a:r>
          </a:p>
          <a:p>
            <a:pPr lvl="1"/>
            <a:endParaRPr lang="en-CA" dirty="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5F0F58C-EBC2-447B-A632-71DF3C718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9767" y="300167"/>
            <a:ext cx="3739861" cy="145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3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7" y="457200"/>
            <a:ext cx="2817812" cy="1600200"/>
          </a:xfrm>
        </p:spPr>
        <p:txBody>
          <a:bodyPr/>
          <a:lstStyle/>
          <a:p>
            <a:r>
              <a:rPr lang="en-CA" dirty="0"/>
              <a:t>@JustinTrudeau</a:t>
            </a:r>
            <a:br>
              <a:rPr lang="en-CA" dirty="0"/>
            </a:br>
            <a:r>
              <a:rPr lang="en-CA" dirty="0"/>
              <a:t>January 2020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5AB76-0F58-47A8-9D29-82024F98EF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77" y="2057400"/>
            <a:ext cx="3267039" cy="3811588"/>
          </a:xfrm>
        </p:spPr>
        <p:txBody>
          <a:bodyPr/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200025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sz="1600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200025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239B7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Dark green</a:t>
            </a:r>
          </a:p>
          <a:p>
            <a:pPr marL="538163" lvl="1" indent="-200025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239B7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538163" lvl="1" indent="-200025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239B7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200025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538163" lvl="1" indent="-200025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CA" dirty="0"/>
          </a:p>
          <a:p>
            <a:endParaRPr lang="en-CA" dirty="0"/>
          </a:p>
        </p:txBody>
      </p:sp>
      <p:pic>
        <p:nvPicPr>
          <p:cNvPr id="12" name="Graphic 11" descr="Maple Leaf">
            <a:extLst>
              <a:ext uri="{FF2B5EF4-FFF2-40B4-BE49-F238E27FC236}">
                <a16:creationId xmlns:a16="http://schemas.microsoft.com/office/drawing/2014/main" id="{A7FD2A5F-9A6C-40BD-8D93-C61B7430D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876" y="187036"/>
            <a:ext cx="914400" cy="9144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F7E6A55-ED1E-4626-8B35-D9983345307C}"/>
              </a:ext>
            </a:extLst>
          </p:cNvPr>
          <p:cNvCxnSpPr>
            <a:cxnSpLocks/>
            <a:endCxn id="20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owchart: Connector 13">
            <a:hlinkClick r:id="rId4" action="ppaction://hlinksldjump"/>
            <a:extLst>
              <a:ext uri="{FF2B5EF4-FFF2-40B4-BE49-F238E27FC236}">
                <a16:creationId xmlns:a16="http://schemas.microsoft.com/office/drawing/2014/main" id="{71E78015-1F76-4F7E-BE3A-AFA5E818D8BB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5" name="Flowchart: Connector 14">
            <a:hlinkClick r:id="rId5" action="ppaction://hlinksldjump"/>
            <a:extLst>
              <a:ext uri="{FF2B5EF4-FFF2-40B4-BE49-F238E27FC236}">
                <a16:creationId xmlns:a16="http://schemas.microsoft.com/office/drawing/2014/main" id="{52880A2F-2484-4998-8F5D-29FF46B4E2B3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6" name="Flowchart: Connector 15">
            <a:hlinkClick r:id="rId6" action="ppaction://hlinksldjump"/>
            <a:extLst>
              <a:ext uri="{FF2B5EF4-FFF2-40B4-BE49-F238E27FC236}">
                <a16:creationId xmlns:a16="http://schemas.microsoft.com/office/drawing/2014/main" id="{ECC22BF8-12A7-46F7-93EA-04900DF28CA3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17" name="Flowchart: Connector 16">
            <a:hlinkClick r:id="rId7" action="ppaction://hlinksldjump"/>
            <a:extLst>
              <a:ext uri="{FF2B5EF4-FFF2-40B4-BE49-F238E27FC236}">
                <a16:creationId xmlns:a16="http://schemas.microsoft.com/office/drawing/2014/main" id="{7FB68259-6483-4424-A877-CE1866C48653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18" name="Flowchart: Connector 17">
            <a:hlinkClick r:id="rId8" action="ppaction://hlinksldjump"/>
            <a:extLst>
              <a:ext uri="{FF2B5EF4-FFF2-40B4-BE49-F238E27FC236}">
                <a16:creationId xmlns:a16="http://schemas.microsoft.com/office/drawing/2014/main" id="{9C9F0E6F-6FC4-4AF4-B2D7-1FFD3445A108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19" name="Flowchart: Connector 18">
            <a:hlinkClick r:id="rId9" action="ppaction://hlinksldjump"/>
            <a:extLst>
              <a:ext uri="{FF2B5EF4-FFF2-40B4-BE49-F238E27FC236}">
                <a16:creationId xmlns:a16="http://schemas.microsoft.com/office/drawing/2014/main" id="{E592ADF5-6219-4796-AD9B-1602692D0422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0" name="Flowchart: Connector 19">
            <a:hlinkClick r:id="rId10" action="ppaction://hlinksldjump"/>
            <a:extLst>
              <a:ext uri="{FF2B5EF4-FFF2-40B4-BE49-F238E27FC236}">
                <a16:creationId xmlns:a16="http://schemas.microsoft.com/office/drawing/2014/main" id="{833CA575-53F2-4AD6-A1BF-66FB0EC96474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198437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7" y="457200"/>
            <a:ext cx="2817812" cy="1600200"/>
          </a:xfrm>
        </p:spPr>
        <p:txBody>
          <a:bodyPr/>
          <a:lstStyle/>
          <a:p>
            <a:r>
              <a:rPr lang="en-CA" dirty="0"/>
              <a:t>@JustinTrudeau</a:t>
            </a:r>
            <a:br>
              <a:rPr lang="en-CA" dirty="0"/>
            </a:br>
            <a:r>
              <a:rPr lang="en-CA" dirty="0"/>
              <a:t>February 2020</a:t>
            </a:r>
          </a:p>
        </p:txBody>
      </p:sp>
      <p:pic>
        <p:nvPicPr>
          <p:cNvPr id="7" name="Graphic 6" descr="Maple Leaf">
            <a:extLst>
              <a:ext uri="{FF2B5EF4-FFF2-40B4-BE49-F238E27FC236}">
                <a16:creationId xmlns:a16="http://schemas.microsoft.com/office/drawing/2014/main" id="{83B7D848-40D7-446A-AB21-9EEF167CE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876" y="187036"/>
            <a:ext cx="914400" cy="914400"/>
          </a:xfrm>
          <a:prstGeom prst="rect">
            <a:avLst/>
          </a:prstGeom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D2605A39-634F-4588-B924-5AAC635A6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400"/>
            <a:ext cx="3997458" cy="4478694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Canada Child Benefit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Campaign promise to reduce child poverty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sz="1600" dirty="0">
              <a:ln w="0"/>
              <a:solidFill>
                <a:srgbClr val="8BB70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80963" indent="-200025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239B7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Dark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239B7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CA" dirty="0"/>
          </a:p>
          <a:p>
            <a:endParaRPr lang="en-CA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A2D7A7-D386-416A-AF64-0DE3A29B67B1}"/>
              </a:ext>
            </a:extLst>
          </p:cNvPr>
          <p:cNvCxnSpPr>
            <a:cxnSpLocks/>
            <a:endCxn id="30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Connector 23">
            <a:hlinkClick r:id="rId4" action="ppaction://hlinksldjump"/>
            <a:extLst>
              <a:ext uri="{FF2B5EF4-FFF2-40B4-BE49-F238E27FC236}">
                <a16:creationId xmlns:a16="http://schemas.microsoft.com/office/drawing/2014/main" id="{E2B2E301-770F-4BFF-B83F-3E84DB42F1A2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25" name="Flowchart: Connector 24">
            <a:hlinkClick r:id="rId5" action="ppaction://hlinksldjump"/>
            <a:extLst>
              <a:ext uri="{FF2B5EF4-FFF2-40B4-BE49-F238E27FC236}">
                <a16:creationId xmlns:a16="http://schemas.microsoft.com/office/drawing/2014/main" id="{00525F56-750C-4AC5-BF82-DF19C07D879D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26" name="Flowchart: Connector 25">
            <a:hlinkClick r:id="rId6" action="ppaction://hlinksldjump"/>
            <a:extLst>
              <a:ext uri="{FF2B5EF4-FFF2-40B4-BE49-F238E27FC236}">
                <a16:creationId xmlns:a16="http://schemas.microsoft.com/office/drawing/2014/main" id="{DB035584-7E96-491B-8B26-24F4DA885BD0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7" name="Flowchart: Connector 26">
            <a:hlinkClick r:id="rId7" action="ppaction://hlinksldjump"/>
            <a:extLst>
              <a:ext uri="{FF2B5EF4-FFF2-40B4-BE49-F238E27FC236}">
                <a16:creationId xmlns:a16="http://schemas.microsoft.com/office/drawing/2014/main" id="{6C1DD44A-D025-4047-8DFC-32148A583EEC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8" name="Flowchart: Connector 27">
            <a:hlinkClick r:id="rId8" action="ppaction://hlinksldjump"/>
            <a:extLst>
              <a:ext uri="{FF2B5EF4-FFF2-40B4-BE49-F238E27FC236}">
                <a16:creationId xmlns:a16="http://schemas.microsoft.com/office/drawing/2014/main" id="{68B1316E-C492-422F-B129-EC6247AEC435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9" name="Flowchart: Connector 28">
            <a:hlinkClick r:id="rId9" action="ppaction://hlinksldjump"/>
            <a:extLst>
              <a:ext uri="{FF2B5EF4-FFF2-40B4-BE49-F238E27FC236}">
                <a16:creationId xmlns:a16="http://schemas.microsoft.com/office/drawing/2014/main" id="{226869FF-BDE8-4A7D-ABEF-D8061374DD80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30" name="Flowchart: Connector 29">
            <a:hlinkClick r:id="rId10" action="ppaction://hlinksldjump"/>
            <a:extLst>
              <a:ext uri="{FF2B5EF4-FFF2-40B4-BE49-F238E27FC236}">
                <a16:creationId xmlns:a16="http://schemas.microsoft.com/office/drawing/2014/main" id="{1875881C-3B23-4565-B576-DE210057FEBE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89836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7" y="457200"/>
            <a:ext cx="2817812" cy="1600200"/>
          </a:xfrm>
        </p:spPr>
        <p:txBody>
          <a:bodyPr/>
          <a:lstStyle/>
          <a:p>
            <a:r>
              <a:rPr lang="en-CA" dirty="0"/>
              <a:t>@JustinTrudeau</a:t>
            </a:r>
            <a:br>
              <a:rPr lang="en-CA" dirty="0"/>
            </a:br>
            <a:r>
              <a:rPr lang="en-CA" dirty="0"/>
              <a:t>March 2020</a:t>
            </a:r>
          </a:p>
        </p:txBody>
      </p:sp>
      <p:pic>
        <p:nvPicPr>
          <p:cNvPr id="7" name="Graphic 6" descr="Maple Leaf">
            <a:extLst>
              <a:ext uri="{FF2B5EF4-FFF2-40B4-BE49-F238E27FC236}">
                <a16:creationId xmlns:a16="http://schemas.microsoft.com/office/drawing/2014/main" id="{EB8F28FC-D297-4168-AE60-2C00B1EC0D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876" y="187036"/>
            <a:ext cx="914400" cy="9144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CF86B67-170F-42AF-AAE3-AE190CEC9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399"/>
            <a:ext cx="3912000" cy="4198121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sz="1600" dirty="0">
              <a:ln w="0"/>
              <a:solidFill>
                <a:srgbClr val="8BB70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CA" dirty="0"/>
          </a:p>
          <a:p>
            <a:endParaRPr lang="en-CA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750E45D-34E1-4A8E-A04D-1985C925C60D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Connector 16">
            <a:hlinkClick r:id="rId4" action="ppaction://hlinksldjump"/>
            <a:extLst>
              <a:ext uri="{FF2B5EF4-FFF2-40B4-BE49-F238E27FC236}">
                <a16:creationId xmlns:a16="http://schemas.microsoft.com/office/drawing/2014/main" id="{9E27E19F-3EBC-44C9-B4CC-5FAE75EC8D07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5" action="ppaction://hlinksldjump"/>
            <a:extLst>
              <a:ext uri="{FF2B5EF4-FFF2-40B4-BE49-F238E27FC236}">
                <a16:creationId xmlns:a16="http://schemas.microsoft.com/office/drawing/2014/main" id="{FEC8B031-1F4F-430A-AFAB-DF3018779E03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9" name="Flowchart: Connector 18">
            <a:hlinkClick r:id="rId6" action="ppaction://hlinksldjump"/>
            <a:extLst>
              <a:ext uri="{FF2B5EF4-FFF2-40B4-BE49-F238E27FC236}">
                <a16:creationId xmlns:a16="http://schemas.microsoft.com/office/drawing/2014/main" id="{96234FCE-BE2C-413C-8B99-45153DFBFE2C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0" name="Flowchart: Connector 19">
            <a:hlinkClick r:id="rId7" action="ppaction://hlinksldjump"/>
            <a:extLst>
              <a:ext uri="{FF2B5EF4-FFF2-40B4-BE49-F238E27FC236}">
                <a16:creationId xmlns:a16="http://schemas.microsoft.com/office/drawing/2014/main" id="{14B88460-A341-4E55-A739-D421C50CF31F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1" name="Flowchart: Connector 20">
            <a:hlinkClick r:id="rId8" action="ppaction://hlinksldjump"/>
            <a:extLst>
              <a:ext uri="{FF2B5EF4-FFF2-40B4-BE49-F238E27FC236}">
                <a16:creationId xmlns:a16="http://schemas.microsoft.com/office/drawing/2014/main" id="{47A2B051-15A2-4D85-83FB-956B4AA99E0C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2" name="Flowchart: Connector 21">
            <a:hlinkClick r:id="rId9" action="ppaction://hlinksldjump"/>
            <a:extLst>
              <a:ext uri="{FF2B5EF4-FFF2-40B4-BE49-F238E27FC236}">
                <a16:creationId xmlns:a16="http://schemas.microsoft.com/office/drawing/2014/main" id="{228C21F3-F69E-4745-A47C-C9EEEF87225D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3" name="Flowchart: Connector 22">
            <a:hlinkClick r:id="rId10" action="ppaction://hlinksldjump"/>
            <a:extLst>
              <a:ext uri="{FF2B5EF4-FFF2-40B4-BE49-F238E27FC236}">
                <a16:creationId xmlns:a16="http://schemas.microsoft.com/office/drawing/2014/main" id="{0C06C26F-5513-49A7-842E-00F7DA4AA643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987821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7" y="457200"/>
            <a:ext cx="2817812" cy="1600200"/>
          </a:xfrm>
        </p:spPr>
        <p:txBody>
          <a:bodyPr/>
          <a:lstStyle/>
          <a:p>
            <a:r>
              <a:rPr lang="en-CA" dirty="0"/>
              <a:t>@JustinTrudeau</a:t>
            </a:r>
            <a:br>
              <a:rPr lang="en-CA" dirty="0"/>
            </a:br>
            <a:r>
              <a:rPr lang="en-CA" dirty="0"/>
              <a:t>April 2020</a:t>
            </a:r>
          </a:p>
        </p:txBody>
      </p:sp>
      <p:pic>
        <p:nvPicPr>
          <p:cNvPr id="7" name="Graphic 6" descr="Maple Leaf">
            <a:extLst>
              <a:ext uri="{FF2B5EF4-FFF2-40B4-BE49-F238E27FC236}">
                <a16:creationId xmlns:a16="http://schemas.microsoft.com/office/drawing/2014/main" id="{455065C1-7E9B-4114-824D-2D5C2D989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876" y="187036"/>
            <a:ext cx="914400" cy="9144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05E876E-AADC-4EDD-AE74-9D41C0C74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400"/>
            <a:ext cx="3852180" cy="3811588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CA" dirty="0"/>
          </a:p>
          <a:p>
            <a:endParaRPr lang="en-CA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9212FAE-8FFC-4C66-9225-B70F22FB7BBF}"/>
              </a:ext>
            </a:extLst>
          </p:cNvPr>
          <p:cNvCxnSpPr>
            <a:cxnSpLocks/>
            <a:endCxn id="22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owchart: Connector 15">
            <a:hlinkClick r:id="rId4" action="ppaction://hlinksldjump"/>
            <a:extLst>
              <a:ext uri="{FF2B5EF4-FFF2-40B4-BE49-F238E27FC236}">
                <a16:creationId xmlns:a16="http://schemas.microsoft.com/office/drawing/2014/main" id="{AD5DCF34-1705-47FC-8C44-D471A874F808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7" name="Flowchart: Connector 16">
            <a:hlinkClick r:id="rId5" action="ppaction://hlinksldjump"/>
            <a:extLst>
              <a:ext uri="{FF2B5EF4-FFF2-40B4-BE49-F238E27FC236}">
                <a16:creationId xmlns:a16="http://schemas.microsoft.com/office/drawing/2014/main" id="{0DE10016-5351-4D85-B8AE-40C98179D703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6" action="ppaction://hlinksldjump"/>
            <a:extLst>
              <a:ext uri="{FF2B5EF4-FFF2-40B4-BE49-F238E27FC236}">
                <a16:creationId xmlns:a16="http://schemas.microsoft.com/office/drawing/2014/main" id="{9E9C9357-BE58-43A4-AF44-7249892B0066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19" name="Flowchart: Connector 18">
            <a:hlinkClick r:id="rId7" action="ppaction://hlinksldjump"/>
            <a:extLst>
              <a:ext uri="{FF2B5EF4-FFF2-40B4-BE49-F238E27FC236}">
                <a16:creationId xmlns:a16="http://schemas.microsoft.com/office/drawing/2014/main" id="{5810D3E5-FBDB-4570-B956-F6CEEB5C8A61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0" name="Flowchart: Connector 19">
            <a:hlinkClick r:id="rId8" action="ppaction://hlinksldjump"/>
            <a:extLst>
              <a:ext uri="{FF2B5EF4-FFF2-40B4-BE49-F238E27FC236}">
                <a16:creationId xmlns:a16="http://schemas.microsoft.com/office/drawing/2014/main" id="{512346EA-E823-4EE3-AB72-AF71F522ADB7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1" name="Flowchart: Connector 20">
            <a:hlinkClick r:id="rId9" action="ppaction://hlinksldjump"/>
            <a:extLst>
              <a:ext uri="{FF2B5EF4-FFF2-40B4-BE49-F238E27FC236}">
                <a16:creationId xmlns:a16="http://schemas.microsoft.com/office/drawing/2014/main" id="{B415259F-DED6-44D5-8485-C3AB7E3AEB17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2" name="Flowchart: Connector 21">
            <a:hlinkClick r:id="rId10" action="ppaction://hlinksldjump"/>
            <a:extLst>
              <a:ext uri="{FF2B5EF4-FFF2-40B4-BE49-F238E27FC236}">
                <a16:creationId xmlns:a16="http://schemas.microsoft.com/office/drawing/2014/main" id="{6348A977-D4BF-47EB-9034-783BD0D2E521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98839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7" y="457200"/>
            <a:ext cx="2817812" cy="1600200"/>
          </a:xfrm>
        </p:spPr>
        <p:txBody>
          <a:bodyPr/>
          <a:lstStyle/>
          <a:p>
            <a:r>
              <a:rPr lang="en-CA" dirty="0"/>
              <a:t>@JustinTrudeau</a:t>
            </a:r>
            <a:br>
              <a:rPr lang="en-CA" dirty="0"/>
            </a:br>
            <a:r>
              <a:rPr lang="en-CA" dirty="0"/>
              <a:t>May 2020</a:t>
            </a:r>
          </a:p>
        </p:txBody>
      </p:sp>
      <p:pic>
        <p:nvPicPr>
          <p:cNvPr id="7" name="Graphic 6" descr="Maple Leaf">
            <a:extLst>
              <a:ext uri="{FF2B5EF4-FFF2-40B4-BE49-F238E27FC236}">
                <a16:creationId xmlns:a16="http://schemas.microsoft.com/office/drawing/2014/main" id="{6AF22125-CDC3-409E-98F8-AA650C6D5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876" y="187036"/>
            <a:ext cx="914400" cy="9144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04926CB-D84A-4DA9-9B0B-BD00A9D7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400"/>
            <a:ext cx="3800905" cy="3811588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endParaRPr lang="en-CA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E4EAEE5-EB68-4087-BA58-A3C9D0695FDF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Connector 16">
            <a:hlinkClick r:id="rId4" action="ppaction://hlinksldjump"/>
            <a:extLst>
              <a:ext uri="{FF2B5EF4-FFF2-40B4-BE49-F238E27FC236}">
                <a16:creationId xmlns:a16="http://schemas.microsoft.com/office/drawing/2014/main" id="{0ED1040F-2694-493E-A2ED-B67A53BEF439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5" action="ppaction://hlinksldjump"/>
            <a:extLst>
              <a:ext uri="{FF2B5EF4-FFF2-40B4-BE49-F238E27FC236}">
                <a16:creationId xmlns:a16="http://schemas.microsoft.com/office/drawing/2014/main" id="{78A021D8-83B1-406E-A312-62B1FBAF5701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9" name="Flowchart: Connector 18">
            <a:hlinkClick r:id="rId6" action="ppaction://hlinksldjump"/>
            <a:extLst>
              <a:ext uri="{FF2B5EF4-FFF2-40B4-BE49-F238E27FC236}">
                <a16:creationId xmlns:a16="http://schemas.microsoft.com/office/drawing/2014/main" id="{F3C70C73-723D-462E-8780-1C1FCEEEB4E6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0" name="Flowchart: Connector 19">
            <a:hlinkClick r:id="rId7" action="ppaction://hlinksldjump"/>
            <a:extLst>
              <a:ext uri="{FF2B5EF4-FFF2-40B4-BE49-F238E27FC236}">
                <a16:creationId xmlns:a16="http://schemas.microsoft.com/office/drawing/2014/main" id="{F6A8C6E8-8577-48E2-BF2B-DA1CA7C673CC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1" name="Flowchart: Connector 20">
            <a:hlinkClick r:id="rId8" action="ppaction://hlinksldjump"/>
            <a:extLst>
              <a:ext uri="{FF2B5EF4-FFF2-40B4-BE49-F238E27FC236}">
                <a16:creationId xmlns:a16="http://schemas.microsoft.com/office/drawing/2014/main" id="{F708D778-E7D0-4ABC-ACF3-9A0380CBCE72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2" name="Flowchart: Connector 21">
            <a:hlinkClick r:id="rId9" action="ppaction://hlinksldjump"/>
            <a:extLst>
              <a:ext uri="{FF2B5EF4-FFF2-40B4-BE49-F238E27FC236}">
                <a16:creationId xmlns:a16="http://schemas.microsoft.com/office/drawing/2014/main" id="{1D3D943F-27F4-421A-97AC-819ACC771704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3" name="Flowchart: Connector 22">
            <a:hlinkClick r:id="rId10" action="ppaction://hlinksldjump"/>
            <a:extLst>
              <a:ext uri="{FF2B5EF4-FFF2-40B4-BE49-F238E27FC236}">
                <a16:creationId xmlns:a16="http://schemas.microsoft.com/office/drawing/2014/main" id="{7DFEAB67-DF4E-45CE-9171-3685B7307E3C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710660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7" y="457200"/>
            <a:ext cx="2817812" cy="1600200"/>
          </a:xfrm>
        </p:spPr>
        <p:txBody>
          <a:bodyPr/>
          <a:lstStyle/>
          <a:p>
            <a:r>
              <a:rPr lang="en-CA" dirty="0"/>
              <a:t>@JustinTrudeau</a:t>
            </a:r>
            <a:br>
              <a:rPr lang="en-CA" dirty="0"/>
            </a:br>
            <a:r>
              <a:rPr lang="en-CA" dirty="0"/>
              <a:t>June 2020</a:t>
            </a:r>
          </a:p>
        </p:txBody>
      </p:sp>
      <p:pic>
        <p:nvPicPr>
          <p:cNvPr id="7" name="Graphic 6" descr="Maple Leaf">
            <a:extLst>
              <a:ext uri="{FF2B5EF4-FFF2-40B4-BE49-F238E27FC236}">
                <a16:creationId xmlns:a16="http://schemas.microsoft.com/office/drawing/2014/main" id="{6AF22125-CDC3-409E-98F8-AA650C6D5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876" y="187036"/>
            <a:ext cx="914400" cy="9144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04926CB-D84A-4DA9-9B0B-BD00A9D7B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400"/>
            <a:ext cx="3800905" cy="3811588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endParaRPr lang="en-CA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84B1BC8-AB49-483D-96B1-AE31239BFE4E}"/>
              </a:ext>
            </a:extLst>
          </p:cNvPr>
          <p:cNvCxnSpPr>
            <a:cxnSpLocks/>
            <a:endCxn id="23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Connector 16">
            <a:hlinkClick r:id="rId4" action="ppaction://hlinksldjump"/>
            <a:extLst>
              <a:ext uri="{FF2B5EF4-FFF2-40B4-BE49-F238E27FC236}">
                <a16:creationId xmlns:a16="http://schemas.microsoft.com/office/drawing/2014/main" id="{76702AE4-2E50-4CF4-ACD9-3E0E252B772A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5" action="ppaction://hlinksldjump"/>
            <a:extLst>
              <a:ext uri="{FF2B5EF4-FFF2-40B4-BE49-F238E27FC236}">
                <a16:creationId xmlns:a16="http://schemas.microsoft.com/office/drawing/2014/main" id="{02CCBCA5-2C10-4282-AC3A-88AD2D01D4C5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9" name="Flowchart: Connector 18">
            <a:hlinkClick r:id="rId6" action="ppaction://hlinksldjump"/>
            <a:extLst>
              <a:ext uri="{FF2B5EF4-FFF2-40B4-BE49-F238E27FC236}">
                <a16:creationId xmlns:a16="http://schemas.microsoft.com/office/drawing/2014/main" id="{55459866-6E1A-4F84-8AE0-0111A8FDC4FC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20" name="Flowchart: Connector 19">
            <a:hlinkClick r:id="rId7" action="ppaction://hlinksldjump"/>
            <a:extLst>
              <a:ext uri="{FF2B5EF4-FFF2-40B4-BE49-F238E27FC236}">
                <a16:creationId xmlns:a16="http://schemas.microsoft.com/office/drawing/2014/main" id="{C3B42367-CAFC-4599-B66B-9A59AB532EFF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1" name="Flowchart: Connector 20">
            <a:hlinkClick r:id="rId8" action="ppaction://hlinksldjump"/>
            <a:extLst>
              <a:ext uri="{FF2B5EF4-FFF2-40B4-BE49-F238E27FC236}">
                <a16:creationId xmlns:a16="http://schemas.microsoft.com/office/drawing/2014/main" id="{024C40F1-1348-4B83-A759-E6C9DB4C7BFA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2" name="Flowchart: Connector 21">
            <a:hlinkClick r:id="rId9" action="ppaction://hlinksldjump"/>
            <a:extLst>
              <a:ext uri="{FF2B5EF4-FFF2-40B4-BE49-F238E27FC236}">
                <a16:creationId xmlns:a16="http://schemas.microsoft.com/office/drawing/2014/main" id="{D0DAF71F-8B4C-4F2B-8B29-CAC39D88FEA2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3" name="Flowchart: Connector 22">
            <a:hlinkClick r:id="rId10" action="ppaction://hlinksldjump"/>
            <a:extLst>
              <a:ext uri="{FF2B5EF4-FFF2-40B4-BE49-F238E27FC236}">
                <a16:creationId xmlns:a16="http://schemas.microsoft.com/office/drawing/2014/main" id="{69D8F5B8-7BDB-4FFF-8DFD-57474268E1C8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088929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8F6E-43BF-44F1-AC35-D9D580815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7" y="457200"/>
            <a:ext cx="2817812" cy="1600200"/>
          </a:xfrm>
        </p:spPr>
        <p:txBody>
          <a:bodyPr/>
          <a:lstStyle/>
          <a:p>
            <a:r>
              <a:rPr lang="en-CA" dirty="0"/>
              <a:t>@JustinTrudeau</a:t>
            </a:r>
            <a:br>
              <a:rPr lang="en-CA" dirty="0"/>
            </a:br>
            <a:r>
              <a:rPr lang="en-CA" dirty="0"/>
              <a:t>June YTD 2020</a:t>
            </a:r>
          </a:p>
        </p:txBody>
      </p:sp>
      <p:pic>
        <p:nvPicPr>
          <p:cNvPr id="7" name="Graphic 6" descr="Maple Leaf">
            <a:extLst>
              <a:ext uri="{FF2B5EF4-FFF2-40B4-BE49-F238E27FC236}">
                <a16:creationId xmlns:a16="http://schemas.microsoft.com/office/drawing/2014/main" id="{51EF1094-5F64-499F-9651-D37E7686FA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876" y="187036"/>
            <a:ext cx="914400" cy="914400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E601129-2C0D-4B46-A3D5-C4D1FF39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1813" y="2057400"/>
            <a:ext cx="3455990" cy="3811588"/>
          </a:xfrm>
        </p:spPr>
        <p:txBody>
          <a:bodyPr>
            <a:normAutofit/>
          </a:bodyPr>
          <a:lstStyle/>
          <a:p>
            <a:endParaRPr lang="en-CA" b="1" dirty="0"/>
          </a:p>
          <a:p>
            <a:r>
              <a:rPr lang="en-CA" b="1" dirty="0"/>
              <a:t>Potential Community Meanings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Orange</a:t>
            </a:r>
            <a:endParaRPr lang="en-CA" dirty="0">
              <a:solidFill>
                <a:schemeClr val="accent2"/>
              </a:solidFill>
            </a:endParaRPr>
          </a:p>
          <a:p>
            <a:pPr marL="538163" lvl="1" indent="-179388" algn="just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Lime green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8BB70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Blue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05A3D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pPr marL="179388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Pink</a:t>
            </a:r>
          </a:p>
          <a:p>
            <a:pPr marL="538163" lvl="1" indent="-179388">
              <a:buFont typeface="Arial" panose="020B0604020202020204" pitchFamily="34" charset="0"/>
              <a:buChar char="•"/>
            </a:pPr>
            <a:r>
              <a:rPr lang="en-CA" dirty="0">
                <a:ln w="0"/>
                <a:solidFill>
                  <a:srgbClr val="E081DF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</a:t>
            </a:r>
            <a:endParaRPr lang="en-CA" dirty="0"/>
          </a:p>
          <a:p>
            <a:endParaRPr lang="en-CA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1D6236E-013A-4EBE-B3F1-F524774F1ABB}"/>
              </a:ext>
            </a:extLst>
          </p:cNvPr>
          <p:cNvCxnSpPr>
            <a:cxnSpLocks/>
            <a:endCxn id="22" idx="2"/>
          </p:cNvCxnSpPr>
          <p:nvPr/>
        </p:nvCxnSpPr>
        <p:spPr>
          <a:xfrm>
            <a:off x="632126" y="2213361"/>
            <a:ext cx="2576542" cy="14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owchart: Connector 15">
            <a:hlinkClick r:id="rId4" action="ppaction://hlinksldjump"/>
            <a:extLst>
              <a:ext uri="{FF2B5EF4-FFF2-40B4-BE49-F238E27FC236}">
                <a16:creationId xmlns:a16="http://schemas.microsoft.com/office/drawing/2014/main" id="{B4B03CF5-5E5F-4ABD-A234-18996D064052}"/>
              </a:ext>
            </a:extLst>
          </p:cNvPr>
          <p:cNvSpPr>
            <a:spLocks noChangeAspect="1"/>
          </p:cNvSpPr>
          <p:nvPr/>
        </p:nvSpPr>
        <p:spPr>
          <a:xfrm>
            <a:off x="632126" y="2144283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7" name="Flowchart: Connector 16">
            <a:hlinkClick r:id="rId5" action="ppaction://hlinksldjump"/>
            <a:extLst>
              <a:ext uri="{FF2B5EF4-FFF2-40B4-BE49-F238E27FC236}">
                <a16:creationId xmlns:a16="http://schemas.microsoft.com/office/drawing/2014/main" id="{B343D4E2-42FB-41BC-9B4B-38E91D1A5497}"/>
              </a:ext>
            </a:extLst>
          </p:cNvPr>
          <p:cNvSpPr>
            <a:spLocks noChangeAspect="1"/>
          </p:cNvSpPr>
          <p:nvPr/>
        </p:nvSpPr>
        <p:spPr>
          <a:xfrm>
            <a:off x="278080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J</a:t>
            </a:r>
          </a:p>
        </p:txBody>
      </p:sp>
      <p:sp>
        <p:nvSpPr>
          <p:cNvPr id="18" name="Flowchart: Connector 17">
            <a:hlinkClick r:id="rId6" action="ppaction://hlinksldjump"/>
            <a:extLst>
              <a:ext uri="{FF2B5EF4-FFF2-40B4-BE49-F238E27FC236}">
                <a16:creationId xmlns:a16="http://schemas.microsoft.com/office/drawing/2014/main" id="{6C7A264D-A203-4DBF-8FD8-BB6A6B70B11F}"/>
              </a:ext>
            </a:extLst>
          </p:cNvPr>
          <p:cNvSpPr>
            <a:spLocks noChangeAspect="1"/>
          </p:cNvSpPr>
          <p:nvPr/>
        </p:nvSpPr>
        <p:spPr>
          <a:xfrm>
            <a:off x="1062858" y="2142822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F</a:t>
            </a:r>
          </a:p>
        </p:txBody>
      </p:sp>
      <p:sp>
        <p:nvSpPr>
          <p:cNvPr id="19" name="Flowchart: Connector 18">
            <a:hlinkClick r:id="rId7" action="ppaction://hlinksldjump"/>
            <a:extLst>
              <a:ext uri="{FF2B5EF4-FFF2-40B4-BE49-F238E27FC236}">
                <a16:creationId xmlns:a16="http://schemas.microsoft.com/office/drawing/2014/main" id="{1D770AD2-09E7-45E2-A093-F56324DBA550}"/>
              </a:ext>
            </a:extLst>
          </p:cNvPr>
          <p:cNvSpPr>
            <a:spLocks noChangeAspect="1"/>
          </p:cNvSpPr>
          <p:nvPr/>
        </p:nvSpPr>
        <p:spPr>
          <a:xfrm>
            <a:off x="149678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0" name="Flowchart: Connector 19">
            <a:hlinkClick r:id="rId8" action="ppaction://hlinksldjump"/>
            <a:extLst>
              <a:ext uri="{FF2B5EF4-FFF2-40B4-BE49-F238E27FC236}">
                <a16:creationId xmlns:a16="http://schemas.microsoft.com/office/drawing/2014/main" id="{6D574621-92BD-4609-9663-26EF1DCC25AB}"/>
              </a:ext>
            </a:extLst>
          </p:cNvPr>
          <p:cNvSpPr>
            <a:spLocks noChangeAspect="1"/>
          </p:cNvSpPr>
          <p:nvPr/>
        </p:nvSpPr>
        <p:spPr>
          <a:xfrm>
            <a:off x="1924758" y="2141361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A</a:t>
            </a:r>
          </a:p>
        </p:txBody>
      </p:sp>
      <p:sp>
        <p:nvSpPr>
          <p:cNvPr id="21" name="Flowchart: Connector 20">
            <a:hlinkClick r:id="rId9" action="ppaction://hlinksldjump"/>
            <a:extLst>
              <a:ext uri="{FF2B5EF4-FFF2-40B4-BE49-F238E27FC236}">
                <a16:creationId xmlns:a16="http://schemas.microsoft.com/office/drawing/2014/main" id="{C5290742-3B84-4E97-9CF8-36BD35FB8D2A}"/>
              </a:ext>
            </a:extLst>
          </p:cNvPr>
          <p:cNvSpPr>
            <a:spLocks noChangeAspect="1"/>
          </p:cNvSpPr>
          <p:nvPr/>
        </p:nvSpPr>
        <p:spPr>
          <a:xfrm>
            <a:off x="2352728" y="2142569"/>
            <a:ext cx="144000" cy="14400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M</a:t>
            </a:r>
          </a:p>
        </p:txBody>
      </p:sp>
      <p:sp>
        <p:nvSpPr>
          <p:cNvPr id="22" name="Flowchart: Connector 21">
            <a:hlinkClick r:id="rId10" action="ppaction://hlinksldjump"/>
            <a:extLst>
              <a:ext uri="{FF2B5EF4-FFF2-40B4-BE49-F238E27FC236}">
                <a16:creationId xmlns:a16="http://schemas.microsoft.com/office/drawing/2014/main" id="{9BE464EE-7CB7-4863-AADC-F795E32CD1A5}"/>
              </a:ext>
            </a:extLst>
          </p:cNvPr>
          <p:cNvSpPr>
            <a:spLocks noChangeAspect="1"/>
          </p:cNvSpPr>
          <p:nvPr/>
        </p:nvSpPr>
        <p:spPr>
          <a:xfrm>
            <a:off x="3208668" y="2142772"/>
            <a:ext cx="144000" cy="14400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500779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4713</TotalTime>
  <Words>493</Words>
  <Application>Microsoft Office PowerPoint</Application>
  <PresentationFormat>Widescreen</PresentationFormat>
  <Paragraphs>273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Community Analysis: Graphs of Top 100 Words by Frequency from Prominent Twitter Users</vt:lpstr>
      <vt:lpstr>Gephi Procedure</vt:lpstr>
      <vt:lpstr>@JustinTrudeau January 2020</vt:lpstr>
      <vt:lpstr>@JustinTrudeau February 2020</vt:lpstr>
      <vt:lpstr>@JustinTrudeau March 2020</vt:lpstr>
      <vt:lpstr>@JustinTrudeau April 2020</vt:lpstr>
      <vt:lpstr>@JustinTrudeau May 2020</vt:lpstr>
      <vt:lpstr>@JustinTrudeau June 2020</vt:lpstr>
      <vt:lpstr>@JustinTrudeau June YTD 2020</vt:lpstr>
      <vt:lpstr>@realDonaldTrump January 2020</vt:lpstr>
      <vt:lpstr>@realDonaldTrump February 2020</vt:lpstr>
      <vt:lpstr>@realDonaldTrump March 2020</vt:lpstr>
      <vt:lpstr>@realDonaldTrump April 2020</vt:lpstr>
      <vt:lpstr>@realDonaldTrump May 2020</vt:lpstr>
      <vt:lpstr>@realDonaldTrump June 2020</vt:lpstr>
      <vt:lpstr>@realDonaldTrump June YTD 2020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Nazareth</dc:creator>
  <cp:lastModifiedBy>Alexander Nazareth</cp:lastModifiedBy>
  <cp:revision>47</cp:revision>
  <dcterms:created xsi:type="dcterms:W3CDTF">2020-06-11T18:00:34Z</dcterms:created>
  <dcterms:modified xsi:type="dcterms:W3CDTF">2020-07-02T02:33:13Z</dcterms:modified>
</cp:coreProperties>
</file>

<file path=docProps/thumbnail.jpeg>
</file>